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9"/>
  </p:notesMasterIdLst>
  <p:sldIdLst>
    <p:sldId id="816" r:id="rId5"/>
    <p:sldId id="360" r:id="rId6"/>
    <p:sldId id="514" r:id="rId7"/>
    <p:sldId id="817" r:id="rId8"/>
    <p:sldId id="812" r:id="rId9"/>
    <p:sldId id="811" r:id="rId10"/>
    <p:sldId id="512" r:id="rId11"/>
    <p:sldId id="783" r:id="rId12"/>
    <p:sldId id="784" r:id="rId13"/>
    <p:sldId id="785" r:id="rId14"/>
    <p:sldId id="786" r:id="rId15"/>
    <p:sldId id="781" r:id="rId16"/>
    <p:sldId id="822" r:id="rId17"/>
    <p:sldId id="813" r:id="rId18"/>
    <p:sldId id="788" r:id="rId19"/>
    <p:sldId id="789" r:id="rId20"/>
    <p:sldId id="791" r:id="rId21"/>
    <p:sldId id="823" r:id="rId22"/>
    <p:sldId id="795" r:id="rId23"/>
    <p:sldId id="814" r:id="rId24"/>
    <p:sldId id="793" r:id="rId25"/>
    <p:sldId id="815" r:id="rId26"/>
    <p:sldId id="818" r:id="rId27"/>
    <p:sldId id="804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66ACD0-4D16-4029-8E15-6BB8611544B4}" v="8" dt="2020-03-30T18:43:35.6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02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" y="9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312" cy="464503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503" y="0"/>
            <a:ext cx="3037312" cy="464503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D6D83295-16B4-4FD9-9AFD-4736D21AB949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0" tIns="45665" rIns="91330" bIns="4566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156"/>
            <a:ext cx="5608320" cy="4183697"/>
          </a:xfrm>
          <a:prstGeom prst="rect">
            <a:avLst/>
          </a:prstGeom>
        </p:spPr>
        <p:txBody>
          <a:bodyPr vert="horz" lIns="91330" tIns="45665" rIns="91330" bIns="456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312"/>
            <a:ext cx="3037312" cy="464503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503" y="8830312"/>
            <a:ext cx="3037312" cy="464503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D7F1A028-4EDF-4A5B-B48B-BF6F93F210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561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4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3A08-4FB5-4832-80BB-EAD7A500962B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FF9C5-6F01-47B4-9A9A-7D212503BB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792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3A08-4FB5-4832-80BB-EAD7A500962B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FF9C5-6F01-47B4-9A9A-7D212503BB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601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7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7"/>
            <a:ext cx="60579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3A08-4FB5-4832-80BB-EAD7A500962B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FF9C5-6F01-47B4-9A9A-7D212503BB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533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3A08-4FB5-4832-80BB-EAD7A500962B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FF9C5-6F01-47B4-9A9A-7D212503BB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23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710" y="4406909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710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3A08-4FB5-4832-80BB-EAD7A500962B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FF9C5-6F01-47B4-9A9A-7D212503BB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282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5765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600206"/>
            <a:ext cx="405765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3A08-4FB5-4832-80BB-EAD7A500962B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FF9C5-6F01-47B4-9A9A-7D212503BB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76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39791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39791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628" y="1535113"/>
            <a:ext cx="4042172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628" y="2174875"/>
            <a:ext cx="4042172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3A08-4FB5-4832-80BB-EAD7A500962B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FF9C5-6F01-47B4-9A9A-7D212503BB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673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3A08-4FB5-4832-80BB-EAD7A500962B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FF9C5-6F01-47B4-9A9A-7D212503BB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13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3A08-4FB5-4832-80BB-EAD7A500962B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FF9C5-6F01-47B4-9A9A-7D212503BB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793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710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452" y="273059"/>
            <a:ext cx="5111353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710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3A08-4FB5-4832-80BB-EAD7A500962B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FF9C5-6F01-47B4-9A9A-7D212503BB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390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891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891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891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3A08-4FB5-4832-80BB-EAD7A500962B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FF9C5-6F01-47B4-9A9A-7D212503BB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245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B3A08-4FB5-4832-80BB-EAD7A500962B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FF9C5-6F01-47B4-9A9A-7D212503BB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313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D9D7A-AEB2-4906-B1D3-284C9470CE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855" y="79658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Coronavirus Safety Training For  Medium and High Risk Employees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9660891-CC0A-4E0E-B120-ACE5C6C675F6}"/>
              </a:ext>
            </a:extLst>
          </p:cNvPr>
          <p:cNvGrpSpPr/>
          <p:nvPr/>
        </p:nvGrpSpPr>
        <p:grpSpPr>
          <a:xfrm>
            <a:off x="803616" y="2484212"/>
            <a:ext cx="3607700" cy="3688218"/>
            <a:chOff x="7919577" y="1653702"/>
            <a:chExt cx="3607700" cy="3688218"/>
          </a:xfrm>
        </p:grpSpPr>
        <p:pic>
          <p:nvPicPr>
            <p:cNvPr id="5" name="Picture 2" descr="Image result for cornavirus">
              <a:extLst>
                <a:ext uri="{FF2B5EF4-FFF2-40B4-BE49-F238E27FC236}">
                  <a16:creationId xmlns:a16="http://schemas.microsoft.com/office/drawing/2014/main" id="{FF2B3F31-C7F6-46EE-A651-2DF70C03904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919577" y="1653702"/>
              <a:ext cx="3607700" cy="34489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76FB3CE-BDC1-470F-85C1-D83EB4109387}"/>
                </a:ext>
              </a:extLst>
            </p:cNvPr>
            <p:cNvSpPr txBox="1"/>
            <p:nvPr/>
          </p:nvSpPr>
          <p:spPr>
            <a:xfrm>
              <a:off x="8754894" y="5126476"/>
              <a:ext cx="189987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Photo Credit: Centers for Disease Control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76618C6-8E7E-49B5-AB8B-E51962EA0393}"/>
              </a:ext>
            </a:extLst>
          </p:cNvPr>
          <p:cNvSpPr txBox="1"/>
          <p:nvPr/>
        </p:nvSpPr>
        <p:spPr>
          <a:xfrm>
            <a:off x="4818184" y="2484212"/>
            <a:ext cx="396533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INSERT LOGO</a:t>
            </a:r>
          </a:p>
          <a:p>
            <a:pPr algn="ctr"/>
            <a:r>
              <a:rPr lang="en-US" dirty="0"/>
              <a:t>COMPANY NAME</a:t>
            </a:r>
          </a:p>
          <a:p>
            <a:pPr algn="ctr"/>
            <a:r>
              <a:rPr lang="en-US" dirty="0"/>
              <a:t>AND DATE OF TRAINING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203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29942" y="0"/>
            <a:ext cx="9144000" cy="690188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1" algn="ctr"/>
            <a:r>
              <a:rPr lang="en-US" sz="3600" b="1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EXPOSURE LEVEL:  MEDIUM RISK</a:t>
            </a:r>
          </a:p>
          <a:p>
            <a:pPr lvl="1"/>
            <a:endParaRPr lang="en-US" sz="2400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Employees who are considered by OSHA and the CDC to have a ‘medium risk exposure’ to COVID-19 includes those people who:</a:t>
            </a:r>
          </a:p>
          <a:p>
            <a:pPr marL="685800" lvl="1" indent="-342900">
              <a:buFont typeface="Wingdings" panose="05000000000000000000" pitchFamily="2" charset="2"/>
              <a:buChar char="Ø"/>
            </a:pPr>
            <a:endParaRPr lang="en-US" sz="2400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have anticipated and frequent exposure to the public, publicly handled goods, and potentially contaminated surfaces, as part of their routine job duties.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endParaRPr lang="en-US" sz="2400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Most employers will have the following MEDIUM RISK employees in their organizations: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endParaRPr lang="en-US" sz="2400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Custodial staff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Receptionists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Mailroom personnel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Delivery drivers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Human Resources (in some cases)</a:t>
            </a:r>
            <a:endParaRPr lang="en-US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893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87997" y="162612"/>
            <a:ext cx="9144000" cy="644022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1" algn="ctr"/>
            <a:r>
              <a:rPr lang="en-US" sz="3600" b="1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EXPOSURE LEVEL:  LOW RISK</a:t>
            </a:r>
          </a:p>
          <a:p>
            <a:pPr lvl="1"/>
            <a:endParaRPr lang="en-US" sz="2400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Employees who are considered by OSHA and the CDC to have a ‘low risk exposure’ to COVID-19 includes those people who:</a:t>
            </a:r>
          </a:p>
          <a:p>
            <a:pPr marL="685800" lvl="1" indent="-342900">
              <a:buFont typeface="Wingdings" panose="05000000000000000000" pitchFamily="2" charset="2"/>
              <a:buChar char="Ø"/>
            </a:pPr>
            <a:endParaRPr lang="en-US" sz="2400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US" sz="2400" u="sng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 have anticipated and frequent exposure to the public, publicly handled goods, and potentially contaminated surfaces, as part of their routine job duties.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endParaRPr lang="en-US" sz="2400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Most employers will have the following LOW RISK employees in their organizations:</a:t>
            </a:r>
          </a:p>
          <a:p>
            <a:pPr marL="685800" lvl="1" indent="-342900">
              <a:buFont typeface="Wingdings" panose="05000000000000000000" pitchFamily="2" charset="2"/>
              <a:buChar char="Ø"/>
            </a:pPr>
            <a:endParaRPr lang="en-US" sz="2400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All employees who are not otherwise classified at Very High, High, or Medium.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endParaRPr lang="en-US" sz="2400" b="1" i="1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/>
            <a:r>
              <a:rPr lang="en-US" b="1" i="1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THIS TRAINING SESSION IS FOR THOSE IN MED TO HIGH RISK GROUPS.</a:t>
            </a:r>
            <a:endParaRPr lang="en-US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040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C78C8E4-35DE-4D3C-A0D6-4D4D686801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871580"/>
              </p:ext>
            </p:extLst>
          </p:nvPr>
        </p:nvGraphicFramePr>
        <p:xfrm>
          <a:off x="323849" y="1444625"/>
          <a:ext cx="860107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0269">
                  <a:extLst>
                    <a:ext uri="{9D8B030D-6E8A-4147-A177-3AD203B41FA5}">
                      <a16:colId xmlns:a16="http://schemas.microsoft.com/office/drawing/2014/main" val="3786930002"/>
                    </a:ext>
                  </a:extLst>
                </a:gridCol>
                <a:gridCol w="2150269">
                  <a:extLst>
                    <a:ext uri="{9D8B030D-6E8A-4147-A177-3AD203B41FA5}">
                      <a16:colId xmlns:a16="http://schemas.microsoft.com/office/drawing/2014/main" val="3393905674"/>
                    </a:ext>
                  </a:extLst>
                </a:gridCol>
                <a:gridCol w="2150269">
                  <a:extLst>
                    <a:ext uri="{9D8B030D-6E8A-4147-A177-3AD203B41FA5}">
                      <a16:colId xmlns:a16="http://schemas.microsoft.com/office/drawing/2014/main" val="3625589959"/>
                    </a:ext>
                  </a:extLst>
                </a:gridCol>
                <a:gridCol w="2150269">
                  <a:extLst>
                    <a:ext uri="{9D8B030D-6E8A-4147-A177-3AD203B41FA5}">
                      <a16:colId xmlns:a16="http://schemas.microsoft.com/office/drawing/2014/main" val="29458895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VERY HIGH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HIGH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MEDIUM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LOW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427747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269327C8-6A74-4636-A575-6FCF7F66A2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955024"/>
              </p:ext>
            </p:extLst>
          </p:nvPr>
        </p:nvGraphicFramePr>
        <p:xfrm>
          <a:off x="95250" y="139700"/>
          <a:ext cx="8963025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63025">
                  <a:extLst>
                    <a:ext uri="{9D8B030D-6E8A-4147-A177-3AD203B41FA5}">
                      <a16:colId xmlns:a16="http://schemas.microsoft.com/office/drawing/2014/main" val="6414202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Arial Black" panose="020B0A04020102020204" pitchFamily="34" charset="0"/>
                        </a:rPr>
                        <a:t>TYPICAL PPE DETERMINATIONS </a:t>
                      </a:r>
                    </a:p>
                    <a:p>
                      <a:pPr algn="ctr"/>
                      <a:r>
                        <a:rPr lang="en-US" sz="3200" dirty="0">
                          <a:latin typeface="Arial Black" panose="020B0A04020102020204" pitchFamily="34" charset="0"/>
                        </a:rPr>
                        <a:t>PER RISK CATEGORY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11996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19C0ECFC-AA70-4777-80A6-CCB28A53BEF2}"/>
              </a:ext>
            </a:extLst>
          </p:cNvPr>
          <p:cNvSpPr txBox="1"/>
          <p:nvPr/>
        </p:nvSpPr>
        <p:spPr>
          <a:xfrm>
            <a:off x="228598" y="2047875"/>
            <a:ext cx="223837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Most workers at a very high exposure risk will need to wear: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Latex Gloves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Gown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Face shield or goggles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Respirator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Other items depending on their job tasks and specific exposure risks.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9EEFA0-5882-4643-9BCF-F0E453A21088}"/>
              </a:ext>
            </a:extLst>
          </p:cNvPr>
          <p:cNvSpPr txBox="1"/>
          <p:nvPr/>
        </p:nvSpPr>
        <p:spPr>
          <a:xfrm>
            <a:off x="4614860" y="2047875"/>
            <a:ext cx="223837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Most workers at a medium exposure risk      will need to wear: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Latex Gloves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Face shield or safety glasses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Respirators required in some cases – but needs to be determined on a case-by-case basis.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86C69B-2F0E-47A3-8ABC-2E28E6101D57}"/>
              </a:ext>
            </a:extLst>
          </p:cNvPr>
          <p:cNvSpPr txBox="1"/>
          <p:nvPr/>
        </p:nvSpPr>
        <p:spPr>
          <a:xfrm>
            <a:off x="2466973" y="2047875"/>
            <a:ext cx="223837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Most workers at a high exposure risk will need to wear: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Latex Gloves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Face shield or goggles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Respirator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Other items depending on their job tasks and specific exposure risks.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4437D73-9AEE-4053-9E8C-BFECF4428824}"/>
              </a:ext>
            </a:extLst>
          </p:cNvPr>
          <p:cNvSpPr txBox="1"/>
          <p:nvPr/>
        </p:nvSpPr>
        <p:spPr>
          <a:xfrm>
            <a:off x="6729410" y="2047875"/>
            <a:ext cx="22383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Most workers at a low exposure risk will need to wear: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 PPE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28C8C9-142F-4DF6-BC09-9F9F29DCE801}"/>
              </a:ext>
            </a:extLst>
          </p:cNvPr>
          <p:cNvSpPr/>
          <p:nvPr/>
        </p:nvSpPr>
        <p:spPr>
          <a:xfrm>
            <a:off x="2466973" y="1408093"/>
            <a:ext cx="2238377" cy="5021282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9D6E099-9BD1-45CA-A321-B2C7BF8A37C3}"/>
              </a:ext>
            </a:extLst>
          </p:cNvPr>
          <p:cNvSpPr/>
          <p:nvPr/>
        </p:nvSpPr>
        <p:spPr>
          <a:xfrm>
            <a:off x="4695823" y="1408093"/>
            <a:ext cx="2238377" cy="5021282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06956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3150D1-1B6C-4539-9D31-B4D48970FA66}"/>
              </a:ext>
            </a:extLst>
          </p:cNvPr>
          <p:cNvSpPr/>
          <p:nvPr/>
        </p:nvSpPr>
        <p:spPr>
          <a:xfrm>
            <a:off x="335559" y="293414"/>
            <a:ext cx="858193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3600" b="1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PPE REQUIREMENTS</a:t>
            </a:r>
          </a:p>
          <a:p>
            <a:pPr lvl="1"/>
            <a:endParaRPr lang="en-US" sz="2400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Each of you will have specific PPE requirements based on the selected tasks that you perform here at work.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endParaRPr lang="en-US" sz="2400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The PPE will be ordered by:  </a:t>
            </a:r>
            <a:r>
              <a:rPr lang="en-US" sz="2400" dirty="0">
                <a:ln w="19050">
                  <a:noFill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NAME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endParaRPr lang="en-US" sz="2400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The PPE will be stored in the:  </a:t>
            </a:r>
            <a:r>
              <a:rPr lang="en-US" sz="2400" dirty="0">
                <a:ln w="19050">
                  <a:noFill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LOCATION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endParaRPr lang="en-US" sz="2400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If you have any specific questions/concerns about the PPE and what might or might not be suitable for a task you intend to perform, contact your Supervisor or the Safety Manager </a:t>
            </a:r>
            <a:r>
              <a:rPr lang="en-US" sz="2400" i="1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prior </a:t>
            </a:r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to performing that tasks.</a:t>
            </a:r>
          </a:p>
        </p:txBody>
      </p:sp>
    </p:spTree>
    <p:extLst>
      <p:ext uri="{BB962C8B-B14F-4D97-AF65-F5344CB8AC3E}">
        <p14:creationId xmlns:p14="http://schemas.microsoft.com/office/powerpoint/2010/main" val="207700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621130-80E9-4FA2-87DD-6D946CB192C6}"/>
              </a:ext>
            </a:extLst>
          </p:cNvPr>
          <p:cNvSpPr txBox="1"/>
          <p:nvPr/>
        </p:nvSpPr>
        <p:spPr>
          <a:xfrm>
            <a:off x="0" y="1430900"/>
            <a:ext cx="9144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Roboto Black" panose="02000000000000000000" pitchFamily="2" charset="0"/>
                <a:ea typeface="Roboto Black" panose="02000000000000000000" pitchFamily="2" charset="0"/>
              </a:rPr>
              <a:t>WHAT IS OUR COMPANY DOING WITH REGARDS TO SANITIZATION?</a:t>
            </a:r>
            <a:endParaRPr lang="en-US" sz="4800" dirty="0">
              <a:latin typeface="Roboto Black" panose="02000000000000000000" pitchFamily="2" charset="0"/>
              <a:ea typeface="Roboto Black" panose="02000000000000000000" pitchFamily="2" charset="0"/>
            </a:endParaRPr>
          </a:p>
          <a:p>
            <a:pPr algn="ctr"/>
            <a:endParaRPr lang="en-US" sz="4800" i="1" dirty="0"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72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621130-80E9-4FA2-87DD-6D946CB192C6}"/>
              </a:ext>
            </a:extLst>
          </p:cNvPr>
          <p:cNvSpPr txBox="1"/>
          <p:nvPr/>
        </p:nvSpPr>
        <p:spPr>
          <a:xfrm>
            <a:off x="100667" y="1363788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Roboto Black" panose="02000000000000000000" pitchFamily="2" charset="0"/>
                <a:ea typeface="Roboto Black" panose="02000000000000000000" pitchFamily="2" charset="0"/>
              </a:rPr>
              <a:t>SANITIZATION PLAN</a:t>
            </a:r>
            <a:endParaRPr lang="en-US" sz="4800" dirty="0">
              <a:latin typeface="Roboto Black" panose="02000000000000000000" pitchFamily="2" charset="0"/>
              <a:ea typeface="Roboto Black" panose="02000000000000000000" pitchFamily="2" charset="0"/>
            </a:endParaRPr>
          </a:p>
          <a:p>
            <a:pPr algn="ctr"/>
            <a:endParaRPr lang="en-US" sz="4800" i="1" dirty="0"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FFD1433-A8D5-4783-8DCF-543BD794F8EB}"/>
              </a:ext>
            </a:extLst>
          </p:cNvPr>
          <p:cNvGrpSpPr/>
          <p:nvPr/>
        </p:nvGrpSpPr>
        <p:grpSpPr>
          <a:xfrm>
            <a:off x="2198381" y="2843867"/>
            <a:ext cx="4967417" cy="3534273"/>
            <a:chOff x="6602602" y="2407639"/>
            <a:chExt cx="4967417" cy="3534273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0423CD2E-43C3-42B1-936B-9FBC3B81AC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02602" y="2407639"/>
              <a:ext cx="4967417" cy="3309457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CD892BD-D83D-4A8F-B79A-5E8970416A54}"/>
                </a:ext>
              </a:extLst>
            </p:cNvPr>
            <p:cNvSpPr txBox="1"/>
            <p:nvPr/>
          </p:nvSpPr>
          <p:spPr>
            <a:xfrm>
              <a:off x="9815208" y="5726468"/>
              <a:ext cx="16898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Photo Credit: Branch Environmental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1396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71450" y="283553"/>
            <a:ext cx="9144000" cy="105413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1" algn="ctr"/>
            <a:r>
              <a:rPr lang="en-US" sz="3200" b="1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Our Company Has Implemented an Emergency Sanitization Plan </a:t>
            </a:r>
            <a:endParaRPr lang="en-US" sz="2800" b="1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3CA77A2-4A0D-4CA5-8B05-0B617CD2A5FA}"/>
              </a:ext>
            </a:extLst>
          </p:cNvPr>
          <p:cNvSpPr/>
          <p:nvPr/>
        </p:nvSpPr>
        <p:spPr>
          <a:xfrm>
            <a:off x="234892" y="1968635"/>
            <a:ext cx="5051483" cy="403956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1"/>
            <a:endParaRPr lang="en-US" sz="2400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/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Our cleaning staff has been trained on and has implemented a facility-wide sanitization plan.</a:t>
            </a:r>
          </a:p>
          <a:p>
            <a:pPr marL="342900" lvl="1"/>
            <a:endParaRPr lang="en-US" sz="2400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/>
            <a:endParaRPr lang="en-US" sz="2400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/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This includes the wiping down of all direct contact surfaces with hospital-grade disinfectants.</a:t>
            </a:r>
          </a:p>
          <a:p>
            <a:pPr marL="1143000" lvl="2" indent="-342900">
              <a:buFont typeface="Wingdings" panose="05000000000000000000" pitchFamily="2" charset="2"/>
              <a:buChar char="§"/>
            </a:pPr>
            <a:endParaRPr lang="en-US" sz="2400" dirty="0">
              <a:ln w="19050">
                <a:noFill/>
              </a:ln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342900">
              <a:buFont typeface="Arial" panose="020B0604020202020204" pitchFamily="34" charset="0"/>
              <a:buChar char="$"/>
            </a:pPr>
            <a:endParaRPr lang="en-US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67A4A96-0E39-45C3-A52E-97F40F29AF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2996763"/>
              </p:ext>
            </p:extLst>
          </p:nvPr>
        </p:nvGraphicFramePr>
        <p:xfrm>
          <a:off x="5382574" y="1770077"/>
          <a:ext cx="3568325" cy="46183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Acrobat Document" r:id="rId3" imgW="5829156" imgH="7543672" progId="Acrobat.Document.DC">
                  <p:embed/>
                </p:oleObj>
              </mc:Choice>
              <mc:Fallback>
                <p:oleObj name="Acrobat Document" r:id="rId3" imgW="5829156" imgH="7543672" progId="Acrobat.Document.DC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94D61C0A-C655-468F-9F68-E3499DD051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82574" y="1770077"/>
                        <a:ext cx="3568325" cy="4618389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6793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13164" y="335897"/>
            <a:ext cx="9173274" cy="6440096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1"/>
            <a:r>
              <a:rPr lang="en-US" sz="3600" b="1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Let’s look at break rooms and</a:t>
            </a:r>
          </a:p>
          <a:p>
            <a:pPr lvl="1"/>
            <a:r>
              <a:rPr lang="en-US" sz="3600" b="1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lunchrooms for example:</a:t>
            </a:r>
            <a:endParaRPr lang="en-US" sz="3600" b="1" dirty="0">
              <a:ln w="19050">
                <a:noFill/>
              </a:ln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/>
            <a:endParaRPr lang="en-US" sz="2400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/>
            <a:endParaRPr lang="en-US" sz="2400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/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Break rooms and lunchrooms are being sanitized with a hospital-grade disinfectant (Lysol, bleach/water, etc.) on the 			following surfaces:</a:t>
            </a:r>
          </a:p>
          <a:p>
            <a:pPr marL="342900" lvl="1"/>
            <a:endParaRPr lang="en-US" sz="2400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28950" lvl="6" indent="-28575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Door handles and pushes</a:t>
            </a:r>
          </a:p>
          <a:p>
            <a:pPr marL="3028950" lvl="6" indent="-28575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Light switches</a:t>
            </a:r>
          </a:p>
          <a:p>
            <a:pPr marL="3028950" lvl="6" indent="-28575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Furniture including knobs and pulls</a:t>
            </a:r>
          </a:p>
          <a:p>
            <a:pPr marL="3028950" lvl="6" indent="-28575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 horizontal surfaces</a:t>
            </a:r>
          </a:p>
          <a:p>
            <a:pPr marL="3028950" lvl="6" indent="-28575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Chairs and arm rests</a:t>
            </a:r>
          </a:p>
          <a:p>
            <a:pPr marL="3028950" lvl="6" indent="-28575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Appliances, Microwaves, Etc.</a:t>
            </a:r>
          </a:p>
          <a:p>
            <a:pPr marL="3028950" lvl="6" indent="-28575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Trash can lids</a:t>
            </a:r>
          </a:p>
          <a:p>
            <a:pPr marL="3028950" lvl="6" indent="-28575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Vending machine surfaces</a:t>
            </a:r>
          </a:p>
          <a:p>
            <a:pPr marL="3028950" lvl="6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Drinking fountains and water coolers</a:t>
            </a:r>
            <a:endParaRPr lang="en-US" sz="2400" dirty="0">
              <a:ln w="19050">
                <a:noFill/>
              </a:ln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342900">
              <a:buFont typeface="Arial" panose="020B0604020202020204" pitchFamily="34" charset="0"/>
              <a:buChar char="$"/>
            </a:pPr>
            <a:endParaRPr lang="en-US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4B6C3BE-29CF-4951-A28B-6AE34DB9E83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8384" y="2919368"/>
            <a:ext cx="1433386" cy="3804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32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0933114-C39D-4E00-8163-7DEE2F4E4AF5}"/>
              </a:ext>
            </a:extLst>
          </p:cNvPr>
          <p:cNvSpPr txBox="1">
            <a:spLocks/>
          </p:cNvSpPr>
          <p:nvPr/>
        </p:nvSpPr>
        <p:spPr>
          <a:xfrm>
            <a:off x="628650" y="236689"/>
            <a:ext cx="7886700" cy="1081843"/>
          </a:xfrm>
          <a:prstGeom prst="rect">
            <a:avLst/>
          </a:prstGeom>
        </p:spPr>
        <p:txBody>
          <a:bodyPr/>
          <a:lstStyle>
            <a:lvl1pPr algn="ctr" defTabSz="685800" rtl="0" eaLnBrk="1" latinLnBrk="0" hangingPunct="1"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Sanitization Plan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8542A7E-D7B4-413F-A664-385E17BC747D}"/>
              </a:ext>
            </a:extLst>
          </p:cNvPr>
          <p:cNvSpPr txBox="1">
            <a:spLocks/>
          </p:cNvSpPr>
          <p:nvPr/>
        </p:nvSpPr>
        <p:spPr>
          <a:xfrm>
            <a:off x="578316" y="1113487"/>
            <a:ext cx="8016808" cy="5278923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100" dirty="0"/>
              <a:t>A word about bleach solutions for sanitation</a:t>
            </a:r>
          </a:p>
          <a:p>
            <a:pPr lvl="1"/>
            <a:r>
              <a:rPr lang="en-US" sz="2600" dirty="0"/>
              <a:t>1/3 cup household bleach per gallon of water</a:t>
            </a:r>
          </a:p>
          <a:p>
            <a:pPr lvl="1"/>
            <a:r>
              <a:rPr lang="en-US" sz="2600" dirty="0"/>
              <a:t>3 teaspoons bleach per quart of water</a:t>
            </a:r>
          </a:p>
          <a:p>
            <a:pPr lvl="1"/>
            <a:endParaRPr lang="en-US" sz="26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300" b="1" dirty="0">
                <a:solidFill>
                  <a:srgbClr val="FF0000"/>
                </a:solidFill>
              </a:rPr>
              <a:t>WARNING:</a:t>
            </a:r>
            <a:r>
              <a:rPr lang="en-US" sz="2300" dirty="0"/>
              <a:t> </a:t>
            </a:r>
            <a:r>
              <a:rPr lang="en-US" sz="2300" u="sng" dirty="0"/>
              <a:t>DO</a:t>
            </a:r>
            <a:r>
              <a:rPr lang="en-US" sz="2300" dirty="0"/>
              <a:t> </a:t>
            </a:r>
            <a:r>
              <a:rPr lang="en-US" sz="2300" u="sng" dirty="0"/>
              <a:t>NOT</a:t>
            </a:r>
            <a:r>
              <a:rPr lang="en-US" sz="2300" dirty="0"/>
              <a:t> MIX BLEACH WITH ANY OF THESE CLEANERS:</a:t>
            </a:r>
          </a:p>
          <a:p>
            <a:pPr lvl="2"/>
            <a:endParaRPr lang="en-US" sz="2300" dirty="0"/>
          </a:p>
          <a:p>
            <a:pPr lvl="2"/>
            <a:r>
              <a:rPr lang="en-US" sz="2300" dirty="0">
                <a:solidFill>
                  <a:srgbClr val="FF0000"/>
                </a:solidFill>
              </a:rPr>
              <a:t>Vinegar</a:t>
            </a:r>
            <a:r>
              <a:rPr lang="en-US" sz="2300" dirty="0"/>
              <a:t> + bleach = chlorine gas</a:t>
            </a:r>
          </a:p>
          <a:p>
            <a:pPr lvl="2"/>
            <a:r>
              <a:rPr lang="en-US" sz="2300" dirty="0">
                <a:solidFill>
                  <a:srgbClr val="FF0000"/>
                </a:solidFill>
              </a:rPr>
              <a:t>Ammonia</a:t>
            </a:r>
            <a:r>
              <a:rPr lang="en-US" sz="2300" dirty="0"/>
              <a:t> + bleach = chloramine</a:t>
            </a:r>
          </a:p>
          <a:p>
            <a:pPr lvl="2"/>
            <a:r>
              <a:rPr lang="en-US" sz="2300" dirty="0">
                <a:solidFill>
                  <a:srgbClr val="FF0000"/>
                </a:solidFill>
              </a:rPr>
              <a:t>Rubbing alcohol </a:t>
            </a:r>
            <a:r>
              <a:rPr lang="en-US" sz="2300" dirty="0"/>
              <a:t>+ Bleach = chloroform</a:t>
            </a:r>
          </a:p>
          <a:p>
            <a:pPr lvl="2"/>
            <a:endParaRPr lang="en-US" sz="2300" dirty="0"/>
          </a:p>
          <a:p>
            <a:pPr lvl="1"/>
            <a:endParaRPr lang="en-US" sz="2600" dirty="0"/>
          </a:p>
          <a:p>
            <a:pPr lvl="1"/>
            <a:r>
              <a:rPr lang="en-US" sz="2600" dirty="0"/>
              <a:t>Bottom line – don’t mix bleach with anything except 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11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21553" y="436565"/>
            <a:ext cx="9144000" cy="533222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1" algn="ctr"/>
            <a:r>
              <a:rPr lang="en-US" sz="3600" b="1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Coronavirus on Surfaces</a:t>
            </a:r>
            <a:endParaRPr lang="en-US" sz="3600" b="1" dirty="0">
              <a:ln w="19050">
                <a:noFill/>
              </a:ln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400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The latest testing has revealed that the coronavirus remains virulent for: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endParaRPr lang="en-US" sz="2400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lvl="2" indent="-342900">
              <a:buFont typeface="Wingdings" panose="05000000000000000000" pitchFamily="2" charset="2"/>
              <a:buChar char="§"/>
            </a:pPr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4 hours on copper</a:t>
            </a:r>
          </a:p>
          <a:p>
            <a:pPr marL="1143000" lvl="2" indent="-342900">
              <a:buFont typeface="Wingdings" panose="05000000000000000000" pitchFamily="2" charset="2"/>
              <a:buChar char="§"/>
            </a:pPr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24 hours on cardboard</a:t>
            </a:r>
          </a:p>
          <a:p>
            <a:pPr marL="1143000" lvl="2" indent="-342900">
              <a:buFont typeface="Wingdings" panose="05000000000000000000" pitchFamily="2" charset="2"/>
              <a:buChar char="§"/>
            </a:pPr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24-36 hours on paper</a:t>
            </a:r>
          </a:p>
          <a:p>
            <a:pPr marL="1143000" lvl="2" indent="-342900">
              <a:buFont typeface="Wingdings" panose="05000000000000000000" pitchFamily="2" charset="2"/>
              <a:buChar char="§"/>
            </a:pPr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2-3 days on plastic</a:t>
            </a:r>
          </a:p>
          <a:p>
            <a:pPr marL="1143000" lvl="2" indent="-342900">
              <a:buFont typeface="Wingdings" panose="05000000000000000000" pitchFamily="2" charset="2"/>
              <a:buChar char="§"/>
            </a:pPr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2-3 days on stainless steel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endParaRPr lang="en-US" sz="2400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This is why it is important for our cleaning staff to be diligent with regards to surface disinfecting.</a:t>
            </a:r>
          </a:p>
          <a:p>
            <a:pPr marL="685800" lvl="1" indent="-342900">
              <a:buFont typeface="Arial" panose="020B0604020202020204" pitchFamily="34" charset="0"/>
              <a:buChar char="$"/>
            </a:pPr>
            <a:endParaRPr lang="en-US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192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446" y="150203"/>
            <a:ext cx="8865861" cy="659411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1" algn="ctr"/>
            <a:r>
              <a:rPr lang="en-US" sz="3200" b="1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en-US" sz="2400" b="1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b="1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We’ll discuss:</a:t>
            </a:r>
          </a:p>
          <a:p>
            <a:pPr lvl="1"/>
            <a:endParaRPr lang="en-US" sz="2400" b="1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457200">
              <a:buFont typeface="+mj-lt"/>
              <a:buAutoNum type="arabicPeriod"/>
            </a:pPr>
            <a:r>
              <a:rPr lang="en-US" sz="20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How is the Coronavirus spread?</a:t>
            </a:r>
          </a:p>
          <a:p>
            <a:pPr marL="800100" lvl="1" indent="-457200">
              <a:buFont typeface="+mj-lt"/>
              <a:buAutoNum type="arabicPeriod"/>
            </a:pPr>
            <a:endParaRPr lang="en-US" sz="2000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457200">
              <a:buFont typeface="+mj-lt"/>
              <a:buAutoNum type="arabicPeriod"/>
            </a:pPr>
            <a:r>
              <a:rPr lang="en-US" sz="20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The importance of hygiene habits</a:t>
            </a:r>
          </a:p>
          <a:p>
            <a:pPr marL="800100" lvl="1" indent="-457200">
              <a:buFont typeface="+mj-lt"/>
              <a:buAutoNum type="arabicPeriod"/>
            </a:pPr>
            <a:endParaRPr lang="en-US" sz="2000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457200">
              <a:buFont typeface="+mj-lt"/>
              <a:buAutoNum type="arabicPeriod"/>
            </a:pPr>
            <a:r>
              <a:rPr lang="en-US" sz="20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What is my risk of exposure here at work?</a:t>
            </a:r>
          </a:p>
          <a:p>
            <a:pPr marL="800100" lvl="2"/>
            <a:r>
              <a:rPr lang="en-US" sz="20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	Employee Risk Exposure Assessment – Results</a:t>
            </a:r>
          </a:p>
          <a:p>
            <a:pPr marL="800100" lvl="2"/>
            <a:endParaRPr lang="en-US" sz="2000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457200">
              <a:buFont typeface="+mj-lt"/>
              <a:buAutoNum type="arabicPeriod"/>
            </a:pPr>
            <a:r>
              <a:rPr lang="en-US" sz="20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What is our company doing from a sanitization perspective?</a:t>
            </a:r>
          </a:p>
          <a:p>
            <a:pPr marL="800100" lvl="1" indent="-457200">
              <a:buFont typeface="+mj-lt"/>
              <a:buAutoNum type="arabicPeriod"/>
            </a:pPr>
            <a:endParaRPr lang="en-US" sz="2000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457200">
              <a:buFont typeface="+mj-lt"/>
              <a:buAutoNum type="arabicPeriod"/>
            </a:pPr>
            <a:r>
              <a:rPr lang="en-US" sz="20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Review of our company’s COVID-19 Company Response Plan</a:t>
            </a:r>
          </a:p>
          <a:p>
            <a:pPr marL="800100" lvl="1" indent="-457200">
              <a:buFont typeface="+mj-lt"/>
              <a:buAutoNum type="arabicPeriod"/>
            </a:pPr>
            <a:endParaRPr lang="en-US" sz="2000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457200">
              <a:buFont typeface="+mj-lt"/>
              <a:buAutoNum type="arabicPeriod"/>
            </a:pPr>
            <a:r>
              <a:rPr lang="en-US" sz="20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What should I do if I develop symptoms while at work? </a:t>
            </a:r>
          </a:p>
          <a:p>
            <a:pPr marL="342900" lvl="1"/>
            <a:endParaRPr lang="en-US" sz="2000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457200">
              <a:buAutoNum type="arabicPeriod" startAt="7"/>
            </a:pPr>
            <a:r>
              <a:rPr lang="en-US" sz="20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What should I do if I develop symptoms while at home?</a:t>
            </a:r>
          </a:p>
          <a:p>
            <a:pPr marL="342900" lvl="1"/>
            <a:endParaRPr lang="en-US" sz="2000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defTabSz="800100"/>
            <a:r>
              <a:rPr lang="en-US" sz="20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8.	Questions + Answers</a:t>
            </a:r>
          </a:p>
          <a:p>
            <a:pPr marL="342900" lvl="1"/>
            <a:endParaRPr lang="en-US" sz="2400" b="1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3158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621130-80E9-4FA2-87DD-6D946CB192C6}"/>
              </a:ext>
            </a:extLst>
          </p:cNvPr>
          <p:cNvSpPr txBox="1"/>
          <p:nvPr/>
        </p:nvSpPr>
        <p:spPr>
          <a:xfrm>
            <a:off x="0" y="1635382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Roboto Black" panose="02000000000000000000" pitchFamily="2" charset="0"/>
                <a:ea typeface="Roboto Black" panose="02000000000000000000" pitchFamily="2" charset="0"/>
              </a:rPr>
              <a:t>WHAT POLICIES HAS OUR COMPANY IMPLEMENTED TO ADDRESS COVID-19?</a:t>
            </a:r>
            <a:endParaRPr lang="en-US" sz="4800" dirty="0">
              <a:latin typeface="Roboto Black" panose="02000000000000000000" pitchFamily="2" charset="0"/>
              <a:ea typeface="Roboto Black" panose="02000000000000000000" pitchFamily="2" charset="0"/>
            </a:endParaRPr>
          </a:p>
          <a:p>
            <a:pPr algn="ctr"/>
            <a:endParaRPr lang="en-US" sz="4800" i="1" dirty="0"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742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621130-80E9-4FA2-87DD-6D946CB192C6}"/>
              </a:ext>
            </a:extLst>
          </p:cNvPr>
          <p:cNvSpPr txBox="1"/>
          <p:nvPr/>
        </p:nvSpPr>
        <p:spPr>
          <a:xfrm>
            <a:off x="-152400" y="1003237"/>
            <a:ext cx="9144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Roboto Black" panose="02000000000000000000" pitchFamily="2" charset="0"/>
                <a:ea typeface="Roboto Black" panose="02000000000000000000" pitchFamily="2" charset="0"/>
              </a:rPr>
              <a:t>OUR COMPANY HAS DEVELOPED AND IMPLEMENTED A</a:t>
            </a:r>
          </a:p>
          <a:p>
            <a:pPr algn="ctr"/>
            <a:r>
              <a:rPr lang="en-US" sz="6000" dirty="0">
                <a:latin typeface="Roboto Black" panose="02000000000000000000" pitchFamily="2" charset="0"/>
                <a:ea typeface="Roboto Black" panose="02000000000000000000" pitchFamily="2" charset="0"/>
              </a:rPr>
              <a:t>COVID-19 </a:t>
            </a:r>
          </a:p>
          <a:p>
            <a:pPr algn="ctr"/>
            <a:r>
              <a:rPr lang="en-US" sz="6000" dirty="0">
                <a:latin typeface="Roboto Black" panose="02000000000000000000" pitchFamily="2" charset="0"/>
                <a:ea typeface="Roboto Black" panose="02000000000000000000" pitchFamily="2" charset="0"/>
              </a:rPr>
              <a:t>RESPONSE PLAN</a:t>
            </a:r>
            <a:endParaRPr lang="en-US" sz="4800" dirty="0">
              <a:latin typeface="Roboto Black" panose="02000000000000000000" pitchFamily="2" charset="0"/>
              <a:ea typeface="Roboto Black" panose="02000000000000000000" pitchFamily="2" charset="0"/>
            </a:endParaRPr>
          </a:p>
          <a:p>
            <a:pPr algn="ctr"/>
            <a:endParaRPr lang="en-US" sz="4800" i="1" dirty="0"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0659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281" y="159728"/>
            <a:ext cx="8719744" cy="496289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1" algn="ctr"/>
            <a:r>
              <a:rPr lang="en-US" sz="3600" b="1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Our response plan includes:</a:t>
            </a:r>
            <a:endParaRPr lang="en-US" sz="3600" b="1" dirty="0">
              <a:ln w="19050">
                <a:noFill/>
              </a:ln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400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Response to employees with symptoms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Response to employees calling in sick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Response to confirmed positive COVID-19 cases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Travel and meeting restrictions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Visitor restrictions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Sanitizing plans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endParaRPr lang="en-US" sz="2400" dirty="0">
              <a:ln w="19050">
                <a:noFill/>
              </a:ln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342900">
              <a:buFont typeface="Wingdings" panose="05000000000000000000" pitchFamily="2" charset="2"/>
              <a:buChar char="Ø"/>
            </a:pPr>
            <a:endParaRPr lang="en-US" sz="2400" dirty="0">
              <a:ln w="19050">
                <a:noFill/>
              </a:ln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lvl="2" indent="-342900">
              <a:buFont typeface="Wingdings" panose="05000000000000000000" pitchFamily="2" charset="2"/>
              <a:buChar char="§"/>
            </a:pPr>
            <a:endParaRPr lang="en-US" sz="2400" dirty="0">
              <a:ln w="19050">
                <a:noFill/>
              </a:ln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342900">
              <a:buFont typeface="Arial" panose="020B0604020202020204" pitchFamily="34" charset="0"/>
              <a:buChar char="$"/>
            </a:pPr>
            <a:endParaRPr lang="en-US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02F7D7-92C4-436E-BF8D-D80BFAF1B2E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679020" y="595210"/>
            <a:ext cx="1945533" cy="5164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5053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71D22-D647-49B7-B5EF-835624ED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</a:t>
            </a:r>
            <a:r>
              <a:rPr lang="en-US" u="sng" dirty="0"/>
              <a:t>you</a:t>
            </a:r>
            <a:r>
              <a:rPr lang="en-US" dirty="0"/>
              <a:t>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D8C61-333D-4684-936E-9073FED31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Wash your hands or use hand sanitizer</a:t>
            </a:r>
          </a:p>
          <a:p>
            <a:r>
              <a:rPr lang="en-US" dirty="0"/>
              <a:t>Stay 6’ apart (social distancing)</a:t>
            </a:r>
          </a:p>
          <a:p>
            <a:r>
              <a:rPr lang="en-US" dirty="0"/>
              <a:t>Cover your cough</a:t>
            </a:r>
          </a:p>
          <a:p>
            <a:r>
              <a:rPr lang="en-US" dirty="0"/>
              <a:t>If you’re sick with flu-like symptoms DO NOT come to work!</a:t>
            </a:r>
          </a:p>
          <a:p>
            <a:pPr lvl="1"/>
            <a:r>
              <a:rPr lang="en-US" dirty="0"/>
              <a:t>Fever</a:t>
            </a:r>
          </a:p>
          <a:p>
            <a:pPr lvl="1"/>
            <a:r>
              <a:rPr lang="en-US" dirty="0"/>
              <a:t>Cough</a:t>
            </a:r>
          </a:p>
          <a:p>
            <a:pPr lvl="1"/>
            <a:r>
              <a:rPr lang="en-US" dirty="0"/>
              <a:t>Body Aches</a:t>
            </a:r>
          </a:p>
          <a:p>
            <a:r>
              <a:rPr lang="en-US" dirty="0"/>
              <a:t>If you think (or know) you have been exposed:</a:t>
            </a:r>
          </a:p>
          <a:p>
            <a:pPr lvl="1"/>
            <a:r>
              <a:rPr lang="en-US" dirty="0"/>
              <a:t>Call-in for instruction.</a:t>
            </a:r>
          </a:p>
        </p:txBody>
      </p:sp>
    </p:spTree>
    <p:extLst>
      <p:ext uri="{BB962C8B-B14F-4D97-AF65-F5344CB8AC3E}">
        <p14:creationId xmlns:p14="http://schemas.microsoft.com/office/powerpoint/2010/main" val="6408265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621130-80E9-4FA2-87DD-6D946CB192C6}"/>
              </a:ext>
            </a:extLst>
          </p:cNvPr>
          <p:cNvSpPr txBox="1"/>
          <p:nvPr/>
        </p:nvSpPr>
        <p:spPr>
          <a:xfrm>
            <a:off x="-68366" y="1082862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Roboto Black" panose="02000000000000000000" pitchFamily="2" charset="0"/>
                <a:ea typeface="Roboto Black" panose="02000000000000000000" pitchFamily="2" charset="0"/>
              </a:rPr>
              <a:t>Be sure to sign the training sheet </a:t>
            </a:r>
          </a:p>
          <a:p>
            <a:pPr algn="ctr"/>
            <a:r>
              <a:rPr lang="en-US" sz="6000" dirty="0">
                <a:latin typeface="Roboto Black" panose="02000000000000000000" pitchFamily="2" charset="0"/>
                <a:ea typeface="Roboto Black" panose="02000000000000000000" pitchFamily="2" charset="0"/>
              </a:rPr>
              <a:t>before you leave.</a:t>
            </a:r>
          </a:p>
          <a:p>
            <a:pPr algn="ctr"/>
            <a:endParaRPr lang="en-US" sz="6000" i="1" dirty="0">
              <a:latin typeface="Roboto Black" panose="02000000000000000000" pitchFamily="2" charset="0"/>
              <a:ea typeface="Roboto Black" panose="02000000000000000000" pitchFamily="2" charset="0"/>
            </a:endParaRPr>
          </a:p>
          <a:p>
            <a:pPr algn="ctr"/>
            <a:r>
              <a:rPr lang="en-US" sz="6000" i="1" dirty="0">
                <a:latin typeface="Roboto Black" panose="02000000000000000000" pitchFamily="2" charset="0"/>
                <a:ea typeface="Roboto Black" panose="02000000000000000000" pitchFamily="2" charset="0"/>
              </a:rPr>
              <a:t>THANK YOU!</a:t>
            </a:r>
            <a:endParaRPr lang="en-US" sz="4800" i="1" dirty="0"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068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621130-80E9-4FA2-87DD-6D946CB192C6}"/>
              </a:ext>
            </a:extLst>
          </p:cNvPr>
          <p:cNvSpPr txBox="1"/>
          <p:nvPr/>
        </p:nvSpPr>
        <p:spPr>
          <a:xfrm>
            <a:off x="100668" y="264831"/>
            <a:ext cx="9144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Roboto Black" panose="02000000000000000000" pitchFamily="2" charset="0"/>
                <a:ea typeface="Roboto Black" panose="02000000000000000000" pitchFamily="2" charset="0"/>
              </a:rPr>
              <a:t>HOW DOES THE CORONAVIRUS SPREAD?</a:t>
            </a:r>
            <a:endParaRPr lang="en-US" sz="4800" dirty="0">
              <a:latin typeface="Roboto Black" panose="02000000000000000000" pitchFamily="2" charset="0"/>
              <a:ea typeface="Roboto Black" panose="02000000000000000000" pitchFamily="2" charset="0"/>
            </a:endParaRPr>
          </a:p>
          <a:p>
            <a:pPr algn="ctr"/>
            <a:endParaRPr lang="en-US" sz="4800" i="1" dirty="0"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968CDE6-AB20-41C4-A2FB-9439DD4F8B23}"/>
              </a:ext>
            </a:extLst>
          </p:cNvPr>
          <p:cNvGrpSpPr/>
          <p:nvPr/>
        </p:nvGrpSpPr>
        <p:grpSpPr>
          <a:xfrm>
            <a:off x="2802292" y="3027169"/>
            <a:ext cx="3607700" cy="3688218"/>
            <a:chOff x="7919577" y="1653702"/>
            <a:chExt cx="3607700" cy="3688218"/>
          </a:xfrm>
        </p:grpSpPr>
        <p:pic>
          <p:nvPicPr>
            <p:cNvPr id="6" name="Picture 2" descr="Image result for cornavirus">
              <a:extLst>
                <a:ext uri="{FF2B5EF4-FFF2-40B4-BE49-F238E27FC236}">
                  <a16:creationId xmlns:a16="http://schemas.microsoft.com/office/drawing/2014/main" id="{68A275FF-DC3B-439E-AB3D-1C6B9605B9B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919577" y="1653702"/>
              <a:ext cx="3607700" cy="34489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4BAB613-009C-4BC9-B274-A9427E795061}"/>
                </a:ext>
              </a:extLst>
            </p:cNvPr>
            <p:cNvSpPr txBox="1"/>
            <p:nvPr/>
          </p:nvSpPr>
          <p:spPr>
            <a:xfrm>
              <a:off x="8754894" y="5126476"/>
              <a:ext cx="189987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Photo Credit: Centers for Disease Control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4131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C29A1-500F-4807-BD57-2A4CC851A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35124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“How does Coronavirus actually spread?”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7CE0A-28BF-4DD1-88C7-E2FE99CFA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088" y="1314981"/>
            <a:ext cx="8229600" cy="5329100"/>
          </a:xfrm>
        </p:spPr>
        <p:txBody>
          <a:bodyPr>
            <a:normAutofit fontScale="85000" lnSpcReduction="20000"/>
          </a:bodyPr>
          <a:lstStyle/>
          <a:p>
            <a:pPr marL="385762" indent="-342900"/>
            <a:r>
              <a:rPr lang="en-US" sz="27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700" b="1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primary mode </a:t>
            </a:r>
            <a:r>
              <a:rPr lang="en-US" sz="27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of transmission is from droplets of mucus that are aerosolized when a person coughs/sneezes.</a:t>
            </a:r>
          </a:p>
          <a:p>
            <a:pPr marL="385762" indent="-342900"/>
            <a:endParaRPr lang="en-US" sz="2700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lvl="2" indent="-342900"/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The airborne particles enter the eyes/nose/mouth of a person close to them.</a:t>
            </a:r>
          </a:p>
          <a:p>
            <a:pPr marL="1143000" lvl="2" indent="-342900"/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This is why it is so important for you to cover your mouth when you cough, and sneeze into your elbow.  Then wash your hands immediately after.</a:t>
            </a:r>
          </a:p>
          <a:p>
            <a:pPr marL="1143000" lvl="2" indent="-342900"/>
            <a:endParaRPr lang="en-US" sz="2400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5762" indent="-342900"/>
            <a:r>
              <a:rPr lang="en-US" sz="27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700" b="1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secondary mode </a:t>
            </a:r>
            <a:r>
              <a:rPr lang="en-US" sz="27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of transmission is when the cough/sneeze droplets land on surfaces, then, a person touches those surfaces with his/her hands and then touches his/her mouth, nose, or eyes. </a:t>
            </a:r>
          </a:p>
          <a:p>
            <a:pPr marL="385762" indent="-342900"/>
            <a:endParaRPr lang="en-US" sz="2700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lvl="2" indent="-342900"/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Our custodians have implemented a Sanitation Plan to clean surfaces, but it is critical that you are mindful of not touching your face.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900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621130-80E9-4FA2-87DD-6D946CB192C6}"/>
              </a:ext>
            </a:extLst>
          </p:cNvPr>
          <p:cNvSpPr txBox="1"/>
          <p:nvPr/>
        </p:nvSpPr>
        <p:spPr>
          <a:xfrm>
            <a:off x="0" y="3804985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Roboto Black" panose="02000000000000000000" pitchFamily="2" charset="0"/>
                <a:ea typeface="Roboto Black" panose="02000000000000000000" pitchFamily="2" charset="0"/>
              </a:rPr>
              <a:t>WHAT IS MY RISK</a:t>
            </a:r>
          </a:p>
          <a:p>
            <a:pPr algn="ctr"/>
            <a:r>
              <a:rPr lang="en-US" sz="6000" dirty="0">
                <a:latin typeface="Roboto Black" panose="02000000000000000000" pitchFamily="2" charset="0"/>
                <a:ea typeface="Roboto Black" panose="02000000000000000000" pitchFamily="2" charset="0"/>
              </a:rPr>
              <a:t>OF EXPOSURE </a:t>
            </a:r>
          </a:p>
          <a:p>
            <a:pPr algn="ctr"/>
            <a:r>
              <a:rPr lang="en-US" sz="6000" dirty="0">
                <a:latin typeface="Roboto Black" panose="02000000000000000000" pitchFamily="2" charset="0"/>
                <a:ea typeface="Roboto Black" panose="02000000000000000000" pitchFamily="2" charset="0"/>
              </a:rPr>
              <a:t>HERE AT WORK?</a:t>
            </a:r>
            <a:endParaRPr lang="en-US" sz="4800" dirty="0"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C3E458D-EB08-4939-9C98-E430F85A4006}"/>
              </a:ext>
            </a:extLst>
          </p:cNvPr>
          <p:cNvGrpSpPr/>
          <p:nvPr/>
        </p:nvGrpSpPr>
        <p:grpSpPr>
          <a:xfrm>
            <a:off x="2743569" y="242024"/>
            <a:ext cx="3607700" cy="3688218"/>
            <a:chOff x="7919577" y="1653702"/>
            <a:chExt cx="3607700" cy="3688218"/>
          </a:xfrm>
        </p:grpSpPr>
        <p:pic>
          <p:nvPicPr>
            <p:cNvPr id="6" name="Picture 2" descr="Image result for cornavirus">
              <a:extLst>
                <a:ext uri="{FF2B5EF4-FFF2-40B4-BE49-F238E27FC236}">
                  <a16:creationId xmlns:a16="http://schemas.microsoft.com/office/drawing/2014/main" id="{C8F305D8-743D-4DC6-BDC1-3F09983A864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919577" y="1653702"/>
              <a:ext cx="3607700" cy="34489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5DEE5C1-9AA6-4067-B63F-644783DA76A5}"/>
                </a:ext>
              </a:extLst>
            </p:cNvPr>
            <p:cNvSpPr txBox="1"/>
            <p:nvPr/>
          </p:nvSpPr>
          <p:spPr>
            <a:xfrm>
              <a:off x="8754894" y="5126476"/>
              <a:ext cx="189987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Photo Credit: Centers for Disease Control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0883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621130-80E9-4FA2-87DD-6D946CB192C6}"/>
              </a:ext>
            </a:extLst>
          </p:cNvPr>
          <p:cNvSpPr txBox="1"/>
          <p:nvPr/>
        </p:nvSpPr>
        <p:spPr>
          <a:xfrm>
            <a:off x="58723" y="487488"/>
            <a:ext cx="9144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Roboto Black" panose="02000000000000000000" pitchFamily="2" charset="0"/>
                <a:ea typeface="Roboto Black" panose="02000000000000000000" pitchFamily="2" charset="0"/>
              </a:rPr>
              <a:t>EMPLOYEE RISK EXPOSURE ASSESSMENT</a:t>
            </a:r>
            <a:endParaRPr lang="en-US" sz="4800" dirty="0">
              <a:latin typeface="Roboto Black" panose="02000000000000000000" pitchFamily="2" charset="0"/>
              <a:ea typeface="Roboto Black" panose="02000000000000000000" pitchFamily="2" charset="0"/>
            </a:endParaRPr>
          </a:p>
          <a:p>
            <a:pPr algn="ctr"/>
            <a:endParaRPr lang="en-US" sz="4800" i="1" dirty="0"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F688C3F-DD79-4E10-A2B7-A5164A964D08}"/>
              </a:ext>
            </a:extLst>
          </p:cNvPr>
          <p:cNvGrpSpPr/>
          <p:nvPr/>
        </p:nvGrpSpPr>
        <p:grpSpPr>
          <a:xfrm>
            <a:off x="2982430" y="3308486"/>
            <a:ext cx="3251201" cy="3131589"/>
            <a:chOff x="5457183" y="2872259"/>
            <a:chExt cx="3251201" cy="3131589"/>
          </a:xfrm>
        </p:grpSpPr>
        <p:pic>
          <p:nvPicPr>
            <p:cNvPr id="4" name="Picture 3" descr="A close up of text on a white background&#10;&#10;Description automatically generated">
              <a:extLst>
                <a:ext uri="{FF2B5EF4-FFF2-40B4-BE49-F238E27FC236}">
                  <a16:creationId xmlns:a16="http://schemas.microsoft.com/office/drawing/2014/main" id="{659AC91D-FF88-4861-8AF9-E90F5B3DA7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7183" y="2872259"/>
              <a:ext cx="3251201" cy="3101853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2E305AC-6C63-466F-B8E8-A48FBD35BEA1}"/>
                </a:ext>
              </a:extLst>
            </p:cNvPr>
            <p:cNvSpPr txBox="1"/>
            <p:nvPr/>
          </p:nvSpPr>
          <p:spPr>
            <a:xfrm>
              <a:off x="6283353" y="5788404"/>
              <a:ext cx="144302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Photo Credit: Hilgeman Group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622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169DA66-685F-496B-92A5-178ED053F52D}"/>
              </a:ext>
            </a:extLst>
          </p:cNvPr>
          <p:cNvSpPr txBox="1"/>
          <p:nvPr/>
        </p:nvSpPr>
        <p:spPr>
          <a:xfrm>
            <a:off x="0" y="693023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Roboto Black" panose="02000000000000000000" pitchFamily="2" charset="0"/>
                <a:ea typeface="Roboto Black" panose="02000000000000000000" pitchFamily="2" charset="0"/>
              </a:rPr>
              <a:t>THE EMPLOYEE RISK EXPOSURE ASSESSMENT DETERMINES WHICH CATEGORIES EMPLOYEES FALL INTO: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63DE3F-9F64-49D5-9D3D-33C208080AF4}"/>
              </a:ext>
            </a:extLst>
          </p:cNvPr>
          <p:cNvSpPr txBox="1"/>
          <p:nvPr/>
        </p:nvSpPr>
        <p:spPr>
          <a:xfrm>
            <a:off x="1102234" y="3303165"/>
            <a:ext cx="64865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200" dirty="0">
                <a:latin typeface="Roboto Black" panose="02000000000000000000" pitchFamily="2" charset="0"/>
                <a:ea typeface="Roboto Black" panose="02000000000000000000" pitchFamily="2" charset="0"/>
              </a:rPr>
              <a:t>VERY HIGH</a:t>
            </a:r>
          </a:p>
          <a:p>
            <a:pPr marL="742950" indent="-742950">
              <a:buAutoNum type="arabicPeriod"/>
            </a:pPr>
            <a:r>
              <a:rPr lang="en-US" sz="3200" dirty="0">
                <a:latin typeface="Roboto Black" panose="02000000000000000000" pitchFamily="2" charset="0"/>
                <a:ea typeface="Roboto Black" panose="02000000000000000000" pitchFamily="2" charset="0"/>
              </a:rPr>
              <a:t>HIGH</a:t>
            </a:r>
          </a:p>
          <a:p>
            <a:pPr marL="742950" indent="-742950">
              <a:buAutoNum type="arabicPeriod"/>
            </a:pPr>
            <a:r>
              <a:rPr lang="en-US" sz="3200" dirty="0">
                <a:latin typeface="Roboto Black" panose="02000000000000000000" pitchFamily="2" charset="0"/>
                <a:ea typeface="Roboto Black" panose="02000000000000000000" pitchFamily="2" charset="0"/>
              </a:rPr>
              <a:t>MEDIUM</a:t>
            </a:r>
          </a:p>
          <a:p>
            <a:pPr marL="742950" indent="-742950">
              <a:buAutoNum type="arabicPeriod"/>
            </a:pPr>
            <a:r>
              <a:rPr lang="en-US" sz="3200" dirty="0">
                <a:latin typeface="Roboto Black" panose="02000000000000000000" pitchFamily="2" charset="0"/>
                <a:ea typeface="Roboto Black" panose="02000000000000000000" pitchFamily="2" charset="0"/>
              </a:rPr>
              <a:t>LOW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6A9B09F-A75A-4E5B-BAF1-74B43E9C838A}"/>
              </a:ext>
            </a:extLst>
          </p:cNvPr>
          <p:cNvGrpSpPr/>
          <p:nvPr/>
        </p:nvGrpSpPr>
        <p:grpSpPr>
          <a:xfrm>
            <a:off x="5457183" y="2872259"/>
            <a:ext cx="3251201" cy="3131589"/>
            <a:chOff x="5457183" y="2872259"/>
            <a:chExt cx="3251201" cy="3131589"/>
          </a:xfrm>
        </p:grpSpPr>
        <p:pic>
          <p:nvPicPr>
            <p:cNvPr id="4" name="Picture 3" descr="A close up of text on a white background&#10;&#10;Description automatically generated">
              <a:extLst>
                <a:ext uri="{FF2B5EF4-FFF2-40B4-BE49-F238E27FC236}">
                  <a16:creationId xmlns:a16="http://schemas.microsoft.com/office/drawing/2014/main" id="{2A5F64B7-49AC-4F0F-A90E-3D8F1463FF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7183" y="2872259"/>
              <a:ext cx="3251201" cy="3101853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8C72E8F6-670C-4CBF-9972-CF2CEC5E40B4}"/>
                </a:ext>
              </a:extLst>
            </p:cNvPr>
            <p:cNvSpPr txBox="1"/>
            <p:nvPr/>
          </p:nvSpPr>
          <p:spPr>
            <a:xfrm>
              <a:off x="6283353" y="5788404"/>
              <a:ext cx="144302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Photo Credit: Hilgeman Group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476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04775" y="816953"/>
            <a:ext cx="9144000" cy="533222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1" algn="ctr"/>
            <a:r>
              <a:rPr lang="en-US" sz="3600" b="1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EXPOSURE LEVEL:  VERY HIGH RISK</a:t>
            </a:r>
          </a:p>
          <a:p>
            <a:pPr lvl="1"/>
            <a:endParaRPr lang="en-US" sz="2400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Employees who are considered by OSHA and the CDC to have a ‘very high risk exposure’ to COVID-19 includes those people who:</a:t>
            </a:r>
          </a:p>
          <a:p>
            <a:pPr marL="685800" lvl="1" indent="-342900">
              <a:buFont typeface="Wingdings" panose="05000000000000000000" pitchFamily="2" charset="2"/>
              <a:buChar char="Ø"/>
            </a:pPr>
            <a:endParaRPr lang="en-US" sz="2400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Are medical professionals who perform aerosol-generating medical procedures, such as intubation, bronchoscopies, cough inducing procedures, etc.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endParaRPr lang="en-US" sz="2400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Most FOUNDRIES will NOT have any VERY HIGH RISK employees in their organizations. </a:t>
            </a:r>
          </a:p>
          <a:p>
            <a:pPr marL="1143000" lvl="2" indent="-342900">
              <a:buFont typeface="Wingdings" panose="05000000000000000000" pitchFamily="2" charset="2"/>
              <a:buChar char="§"/>
            </a:pPr>
            <a:endParaRPr lang="en-US" sz="2400" dirty="0">
              <a:ln w="19050">
                <a:noFill/>
              </a:ln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342900">
              <a:buFont typeface="Arial" panose="020B0604020202020204" pitchFamily="34" charset="0"/>
              <a:buChar char="$"/>
            </a:pPr>
            <a:endParaRPr lang="en-US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621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62830" y="87111"/>
            <a:ext cx="9144000" cy="653255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1" algn="ctr"/>
            <a:r>
              <a:rPr lang="en-US" sz="3600" b="1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EXPOSURE LEVEL:  HIGH RISK</a:t>
            </a:r>
          </a:p>
          <a:p>
            <a:pPr lvl="1"/>
            <a:endParaRPr lang="en-US" sz="2400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Employees who are considered by OSHA and the CDC to have a ‘high risk exposure’ to COVID-19 includes those people who:</a:t>
            </a:r>
          </a:p>
          <a:p>
            <a:pPr marL="685800" lvl="1" indent="-342900">
              <a:buFont typeface="Wingdings" panose="05000000000000000000" pitchFamily="2" charset="2"/>
              <a:buChar char="Ø"/>
            </a:pPr>
            <a:endParaRPr lang="en-US" sz="2400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Provide basic medical response (non-aerosol generating tasks) in the workplace.  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Provide the transportation of a sick employee to the hospital or clinic.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endParaRPr lang="en-US" sz="2400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Most employers will have the following HIGH RISK employees in their organizations: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endParaRPr lang="en-US" sz="2400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Company nurses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First Responders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n w="1905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First Aid providers</a:t>
            </a:r>
            <a:endParaRPr lang="en-US" dirty="0">
              <a:ln w="1905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57239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F35CFA25E04D4B92948D81E7B315EB" ma:contentTypeVersion="12" ma:contentTypeDescription="Create a new document." ma:contentTypeScope="" ma:versionID="48f25f1565e399073e82033ddfc8f07c">
  <xsd:schema xmlns:xsd="http://www.w3.org/2001/XMLSchema" xmlns:xs="http://www.w3.org/2001/XMLSchema" xmlns:p="http://schemas.microsoft.com/office/2006/metadata/properties" xmlns:ns3="27835e8a-2c45-46e0-99b7-6dcc90c4ea68" xmlns:ns4="c87a50ae-5d2a-4e84-8ad6-a662bd96e1d2" targetNamespace="http://schemas.microsoft.com/office/2006/metadata/properties" ma:root="true" ma:fieldsID="e9d92d702c7a553f63a5d3182e72092b" ns3:_="" ns4:_="">
    <xsd:import namespace="27835e8a-2c45-46e0-99b7-6dcc90c4ea68"/>
    <xsd:import namespace="c87a50ae-5d2a-4e84-8ad6-a662bd96e1d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835e8a-2c45-46e0-99b7-6dcc90c4ea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7a50ae-5d2a-4e84-8ad6-a662bd96e1d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8DC17C-AF66-4E32-9EA1-A6F7CCD9FA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835e8a-2c45-46e0-99b7-6dcc90c4ea68"/>
    <ds:schemaRef ds:uri="c87a50ae-5d2a-4e84-8ad6-a662bd96e1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B3CC512-42B1-4861-9468-0E4AD30242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C14381-7C0A-4264-B086-663382FEEAC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16816</TotalTime>
  <Words>1197</Words>
  <Application>Microsoft Office PowerPoint</Application>
  <PresentationFormat>On-screen Show (4:3)</PresentationFormat>
  <Paragraphs>206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Arial Black</vt:lpstr>
      <vt:lpstr>Calibri</vt:lpstr>
      <vt:lpstr>Roboto Black</vt:lpstr>
      <vt:lpstr>Wingdings</vt:lpstr>
      <vt:lpstr>Custom Design</vt:lpstr>
      <vt:lpstr>Acrobat Document</vt:lpstr>
      <vt:lpstr>Coronavirus Safety Training For  Medium and High Risk Employees</vt:lpstr>
      <vt:lpstr>PowerPoint Presentation</vt:lpstr>
      <vt:lpstr>PowerPoint Presentation</vt:lpstr>
      <vt:lpstr>“How does Coronavirus actually spread?”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can you do?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Roach, Jerry (Paoli)</dc:creator>
  <cp:lastModifiedBy>Tyler Buchenot</cp:lastModifiedBy>
  <cp:revision>341</cp:revision>
  <cp:lastPrinted>2020-03-18T14:15:52Z</cp:lastPrinted>
  <dcterms:created xsi:type="dcterms:W3CDTF">2016-07-13T10:46:25Z</dcterms:created>
  <dcterms:modified xsi:type="dcterms:W3CDTF">2020-03-31T15:38:50Z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0x010100D1F35CFA25E04D4B92948D81E7B315EB</vt:lpwstr>
  </property>
</Properties>
</file>